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y="5143500" cx="9144000"/>
  <p:notesSz cx="6858000" cy="9144000"/>
  <p:embeddedFontLst>
    <p:embeddedFont>
      <p:font typeface="Roboto"/>
      <p:regular r:id="rId72"/>
      <p:bold r:id="rId73"/>
      <p:italic r:id="rId74"/>
      <p:boldItalic r:id="rId75"/>
    </p:embeddedFont>
    <p:embeddedFont>
      <p:font typeface="Proxima Nova"/>
      <p:regular r:id="rId76"/>
      <p:bold r:id="rId77"/>
      <p:italic r:id="rId78"/>
      <p:boldItalic r:id="rId79"/>
    </p:embeddedFont>
    <p:embeddedFont>
      <p:font typeface="Nunito"/>
      <p:regular r:id="rId80"/>
      <p:bold r:id="rId81"/>
      <p:italic r:id="rId82"/>
      <p:boldItalic r:id="rId83"/>
    </p:embeddedFont>
    <p:embeddedFont>
      <p:font typeface="Montserrat"/>
      <p:regular r:id="rId84"/>
      <p:bold r:id="rId85"/>
      <p:italic r:id="rId86"/>
      <p:boldItalic r:id="rId87"/>
    </p:embeddedFont>
    <p:embeddedFont>
      <p:font typeface="Google Sans Medium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Montserrat-regular.fntdata"/><Relationship Id="rId83" Type="http://schemas.openxmlformats.org/officeDocument/2006/relationships/font" Target="fonts/Nunito-boldItalic.fntdata"/><Relationship Id="rId42" Type="http://schemas.openxmlformats.org/officeDocument/2006/relationships/slide" Target="slides/slide38.xml"/><Relationship Id="rId86" Type="http://schemas.openxmlformats.org/officeDocument/2006/relationships/font" Target="fonts/Montserrat-italic.fntdata"/><Relationship Id="rId41" Type="http://schemas.openxmlformats.org/officeDocument/2006/relationships/slide" Target="slides/slide37.xml"/><Relationship Id="rId85" Type="http://schemas.openxmlformats.org/officeDocument/2006/relationships/font" Target="fonts/Montserrat-bold.fntdata"/><Relationship Id="rId44" Type="http://schemas.openxmlformats.org/officeDocument/2006/relationships/slide" Target="slides/slide40.xml"/><Relationship Id="rId88" Type="http://schemas.openxmlformats.org/officeDocument/2006/relationships/font" Target="fonts/GoogleSansMedium-regular.fntdata"/><Relationship Id="rId43" Type="http://schemas.openxmlformats.org/officeDocument/2006/relationships/slide" Target="slides/slide39.xml"/><Relationship Id="rId87" Type="http://schemas.openxmlformats.org/officeDocument/2006/relationships/font" Target="fonts/Montserrat-bold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GoogleSansMedium-bold.fntdata"/><Relationship Id="rId80" Type="http://schemas.openxmlformats.org/officeDocument/2006/relationships/font" Target="fonts/Nunito-regular.fntdata"/><Relationship Id="rId82" Type="http://schemas.openxmlformats.org/officeDocument/2006/relationships/font" Target="fonts/Nunito-italic.fntdata"/><Relationship Id="rId81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7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6.xml"/><Relationship Id="rId74" Type="http://schemas.openxmlformats.org/officeDocument/2006/relationships/font" Target="fonts/Roboto-italic.fntdata"/><Relationship Id="rId33" Type="http://schemas.openxmlformats.org/officeDocument/2006/relationships/slide" Target="slides/slide29.xml"/><Relationship Id="rId77" Type="http://schemas.openxmlformats.org/officeDocument/2006/relationships/font" Target="fonts/ProximaNova-bold.fntdata"/><Relationship Id="rId32" Type="http://schemas.openxmlformats.org/officeDocument/2006/relationships/slide" Target="slides/slide28.xml"/><Relationship Id="rId76" Type="http://schemas.openxmlformats.org/officeDocument/2006/relationships/font" Target="fonts/ProximaNova-regular.fntdata"/><Relationship Id="rId35" Type="http://schemas.openxmlformats.org/officeDocument/2006/relationships/slide" Target="slides/slide31.xml"/><Relationship Id="rId79" Type="http://schemas.openxmlformats.org/officeDocument/2006/relationships/font" Target="fonts/ProximaNova-boldItalic.fntdata"/><Relationship Id="rId34" Type="http://schemas.openxmlformats.org/officeDocument/2006/relationships/slide" Target="slides/slide30.xml"/><Relationship Id="rId78" Type="http://schemas.openxmlformats.org/officeDocument/2006/relationships/font" Target="fonts/ProximaNova-italic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GoogleSansMedium-boldItalic.fntdata"/><Relationship Id="rId90" Type="http://schemas.openxmlformats.org/officeDocument/2006/relationships/font" Target="fonts/GoogleSansMedium-italic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ltexsoft.com/blog/datascience/what-is-data-engineering-explaining-data-pipeline-data-warehouse-and-data-engineer-role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nalyticsvidhya.com/blog/2015/10/job-comparison-data-scientist-data-engineer-statistician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iobe.com/tiobe-index/" TargetMode="External"/><Relationship Id="rId3" Type="http://schemas.openxmlformats.org/officeDocument/2006/relationships/hyperlink" Target="https://stackoverflow.blog/2020/05/27/2020-stack-overflow-developer-survey-results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66e654ec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66e654ec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introducción a Ingeniería de Datos, por un Ex-Twitter que ahora trabaja en Airbnb.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https://medium.com/@rchang/a-beginners-guide-to-data-engineering-part-i-4227c5c457d7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fe96b658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fe96b658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53413dd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53413dd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5295d47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5295d47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0ffa5788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0ffa5788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 recurso interesante: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https://www.altexsoft.com/blog/datascience/what-is-data-engineering-explaining-data-pipeline-data-warehouse-and-data-engineer-role/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Chang - Datan en AirBnB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fe96b6587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fe96b6587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https://e-student.org/best-data-engineering-courses/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bfbea16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bfbea16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b2f45dd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b2f45dd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https://www.analyticsvidhya.com/blog/2015/10/job-comparison-data-scientist-data-engineer-statistician/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PREGUNTAR 2 </a:t>
            </a:r>
            <a:r>
              <a:rPr lang="en"/>
              <a:t>Caracteristicas</a:t>
            </a:r>
            <a:br>
              <a:rPr lang="en"/>
            </a:br>
            <a:br>
              <a:rPr lang="en"/>
            </a:br>
            <a:r>
              <a:rPr lang="en"/>
              <a:t>Mantenimiento / monitoreo calidad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Uno se encarga de Data otro del Flujo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Eng, para grandes cantidades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Modelos -&gt;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Analyst Responder preguntas de las demás areas / Dashboard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b2f45dd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b2f45dd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b2f45ddd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b2f45ddd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8a008e8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8a008e8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b2f45ddd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b2f45ddd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Importante hablar sobre las actividades de: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Data Engineer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Data Analyst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Data Scientist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Data Architect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Machine Learning Engineer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bac64e0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bac64e0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Importante hablar sobre las actividades de: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Data Engineer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Data Analyst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Data Scientist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Data Architect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Machine Learning Engineer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8a008e8d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8a008e8d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Hablar mucho del substantive expertise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b2f45ddd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b2f45ddd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7b8c1be7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7b8c1be7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https://www.linkedin.com/jobs/search/?geoId=103323778&amp;keywords=data%20engineer&amp;location=Mexico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c2e4fe5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c2e4fe5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https://www.analyticsvidhya.com/blog/2018/11/data-engineer-comprehensive-list-resources-get-started/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eee5e6c4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ceee5e6c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eee5e6c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eee5e6c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b2f45ddd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b2f45ddd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https://www.tiobe.com/tiobe-index/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https://stackoverflow.blog/2020/05/27/2020-stack-overflow-developer-survey-results/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b2f45ddd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b2f45ddd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https://discuss.itversity.com/t/data-engineering-all-exercises-2020/21886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8a008e8d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8a008e8d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b2f45ddd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b2f45ddd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https://www.analyticsvidhya.com/blog/2014/05/introduction-mapreduce/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c2e4fe50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c2e4fe50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7b8c1be7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7b8c1be7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7b8c1be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7b8c1be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7b8c1be7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7b8c1be7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7b8c1be7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7b8c1be7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7b8c1be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7b8c1be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7b8c1be7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7b8c1be7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7b8c1be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7b8c1be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7b8c1be7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7b8c1be7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8a008e8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8a008e8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7b8c1be7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d7b8c1be7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7b8c1be7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7b8c1be7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7b8c1be7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7b8c1be7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7b8c1be7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7b8c1be7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7b8c1be7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7b8c1be7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7b8c1be7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7b8c1be7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7b8c1be7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7b8c1be7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7b8c1be7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7b8c1be7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7b8c1be7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7b8c1be7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Los lagos de datos carecen de organización, esquema y metadatos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7b8c1be7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7b8c1be7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8a008e8d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8a008e8d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7b8c1be7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7b8c1be7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7b8c1be7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7b8c1be7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7b8c1be7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d7b8c1be7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7b8c1be7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d7b8c1be7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7b8c1be7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d7b8c1be7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7b8c1be7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7b8c1be7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7b8c1be7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7b8c1be7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7b8c1be7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7b8c1be7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7b8c1be7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7b8c1be7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d7b8c1be7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d7b8c1be7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d7b8c1be7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d7b8c1be7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7b8c1be7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d7b8c1be7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cc4ff05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cc4ff05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eee5e6c4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ceee5e6c4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cc4ff05a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cc4ff05a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b2f45ddd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db2f45ddd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d66e654e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d66e654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7b8c1be71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7b8c1be7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Dependiendo calidad/diversidad de los datos, va el rendimiento del modelo</a:t>
            </a:r>
            <a:br>
              <a:rPr lang="en"/>
            </a:br>
            <a:br>
              <a:rPr lang="en"/>
            </a:br>
            <a:r>
              <a:rPr lang="en"/>
              <a:t>Personal por color de piel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b2f445c1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b2f445c1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https://towardsdatascience.com/data-wrangling-raw-to-clean-transformation-b30a27bf4b3b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f12403db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f12403db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3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gif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66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9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4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3.png"/><Relationship Id="rId4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4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Relationship Id="rId4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Relationship Id="rId4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Relationship Id="rId4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8.png"/><Relationship Id="rId4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8.png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Relationship Id="rId4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Relationship Id="rId4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6.png"/><Relationship Id="rId4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0.png"/><Relationship Id="rId4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6.png"/><Relationship Id="rId4" Type="http://schemas.openxmlformats.org/officeDocument/2006/relationships/image" Target="../media/image85.png"/><Relationship Id="rId5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2.png"/><Relationship Id="rId4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Relationship Id="rId4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3.png"/><Relationship Id="rId4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1.png"/><Relationship Id="rId4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4.png"/><Relationship Id="rId4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9.png"/><Relationship Id="rId4" Type="http://schemas.openxmlformats.org/officeDocument/2006/relationships/image" Target="../media/image82.png"/><Relationship Id="rId5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3.png"/><Relationship Id="rId4" Type="http://schemas.openxmlformats.org/officeDocument/2006/relationships/image" Target="../media/image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7.jpg"/><Relationship Id="rId4" Type="http://schemas.openxmlformats.org/officeDocument/2006/relationships/image" Target="../media/image79.png"/><Relationship Id="rId5" Type="http://schemas.openxmlformats.org/officeDocument/2006/relationships/image" Target="../media/image18.png"/><Relationship Id="rId6" Type="http://schemas.openxmlformats.org/officeDocument/2006/relationships/image" Target="../media/image3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3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8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la Ingeniería de Datos.</a:t>
            </a:r>
            <a:endParaRPr b="1"/>
          </a:p>
        </p:txBody>
      </p:sp>
      <p:pic>
        <p:nvPicPr>
          <p:cNvPr id="224" name="Google Shape;2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9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9"/>
          <p:cNvSpPr txBox="1"/>
          <p:nvPr/>
        </p:nvSpPr>
        <p:spPr>
          <a:xfrm>
            <a:off x="2179275" y="1100950"/>
            <a:ext cx="63066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 Introducción al módulo IV.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¿Qué es la Ingeniería de Datos?.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Data Engineer vs ML Engineer vs Data Scientist.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3. Data Engineering toolbox.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Modelado de datos.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Python.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SQL y NoSQL.</a:t>
            </a:r>
            <a:endParaRPr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4. ETLs.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5. Ciclo de vida de un proyecto de ML.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Font typeface="Montserrat"/>
              <a:buChar char="-"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0"/>
          <p:cNvSpPr txBox="1"/>
          <p:nvPr/>
        </p:nvSpPr>
        <p:spPr>
          <a:xfrm>
            <a:off x="522550" y="2283973"/>
            <a:ext cx="41733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Engineering with Python by Paul Crickard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5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para estudiar</a:t>
            </a:r>
            <a:endParaRPr sz="3000"/>
          </a:p>
        </p:txBody>
      </p:sp>
      <p:pic>
        <p:nvPicPr>
          <p:cNvPr id="242" name="Google Shape;2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000" y="972375"/>
            <a:ext cx="2853800" cy="351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Wrangling with Python</a:t>
            </a:r>
            <a:endParaRPr sz="3000"/>
          </a:p>
        </p:txBody>
      </p:sp>
      <p:pic>
        <p:nvPicPr>
          <p:cNvPr id="248" name="Google Shape;2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1"/>
          <p:cNvSpPr txBox="1"/>
          <p:nvPr/>
        </p:nvSpPr>
        <p:spPr>
          <a:xfrm>
            <a:off x="4755600" y="2302800"/>
            <a:ext cx="3676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http://bit.ly/mdsai-gdrive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47" y="936209"/>
            <a:ext cx="3065401" cy="402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38" y="803075"/>
            <a:ext cx="3167226" cy="415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 Beginner’s Guide to Data Engineering</a:t>
            </a:r>
            <a:endParaRPr sz="2700"/>
          </a:p>
        </p:txBody>
      </p:sp>
      <p:pic>
        <p:nvPicPr>
          <p:cNvPr id="257" name="Google Shape;2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2"/>
          <p:cNvSpPr txBox="1"/>
          <p:nvPr/>
        </p:nvSpPr>
        <p:spPr>
          <a:xfrm>
            <a:off x="1218900" y="2156100"/>
            <a:ext cx="67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https://medium.com/@rchang/a-beginners-guide-to-data-engineering-part-i-4227c5c457d7</a:t>
            </a:r>
            <a:endParaRPr b="1" sz="21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75" y="925203"/>
            <a:ext cx="8674652" cy="361302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5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Engineering with GCP 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3"/>
          <p:cNvSpPr txBox="1"/>
          <p:nvPr/>
        </p:nvSpPr>
        <p:spPr>
          <a:xfrm>
            <a:off x="1783500" y="3706925"/>
            <a:ext cx="55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https://www.coursera.org/professional-certificates/gcp-data-engineering</a:t>
            </a:r>
            <a:endParaRPr b="1" sz="21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4"/>
          <p:cNvSpPr txBox="1"/>
          <p:nvPr/>
        </p:nvSpPr>
        <p:spPr>
          <a:xfrm>
            <a:off x="5153575" y="983550"/>
            <a:ext cx="32382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Engineer vs ML Engineer vs Data Analyst.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5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Roles en un proyecto de Ciencia de Datos/AI.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80" name="Google Shape;2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50" y="681717"/>
            <a:ext cx="5090899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5475" y="1563676"/>
            <a:ext cx="4091075" cy="23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6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Distribución del trabajo en un equipo de DS/AI.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88" name="Google Shape;2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0" y="713692"/>
            <a:ext cx="5443195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300" y="1195349"/>
            <a:ext cx="4560500" cy="8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7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Posibles escenarios de distribución del trabajo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296" name="Google Shape;2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88" y="577167"/>
            <a:ext cx="7934026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3999200" y="1643700"/>
            <a:ext cx="4418700" cy="23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Wrangling || Data Engineering.</a:t>
            </a:r>
            <a:endParaRPr b="1"/>
          </a:p>
        </p:txBody>
      </p:sp>
      <p:pic>
        <p:nvPicPr>
          <p:cNvPr id="162" name="Google Shape;1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8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Algunos roles de acuerdo a Deeplearning.ai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303" name="Google Shape;3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117"/>
            <a:ext cx="8839202" cy="357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9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Diagrama de Venn de habilidades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309" name="Google Shape;3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675" y="795517"/>
            <a:ext cx="5724659" cy="415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11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1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Más Roles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20" name="Google Shape;3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117"/>
            <a:ext cx="8839201" cy="407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2"/>
          <p:cNvSpPr txBox="1"/>
          <p:nvPr/>
        </p:nvSpPr>
        <p:spPr>
          <a:xfrm>
            <a:off x="502950" y="285675"/>
            <a:ext cx="8138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Análisis de habilidades requeridas en ofertas de empleo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2"/>
          <p:cNvSpPr txBox="1"/>
          <p:nvPr/>
        </p:nvSpPr>
        <p:spPr>
          <a:xfrm>
            <a:off x="378900" y="2596600"/>
            <a:ext cx="838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https://www.linkedin.com/jobs/search/?geoId=103323778&amp;keywords=data%20engineer&amp;location=Mexico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3"/>
          <p:cNvSpPr txBox="1"/>
          <p:nvPr/>
        </p:nvSpPr>
        <p:spPr>
          <a:xfrm>
            <a:off x="4677275" y="1548450"/>
            <a:ext cx="3969300" cy="20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Engineering toolbox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3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512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"/>
          <p:cNvSpPr txBox="1"/>
          <p:nvPr/>
        </p:nvSpPr>
        <p:spPr>
          <a:xfrm>
            <a:off x="502950" y="2094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Modelado de Bases de Datos y SQL</a:t>
            </a:r>
            <a:endParaRPr sz="3000"/>
          </a:p>
        </p:txBody>
      </p:sp>
      <p:sp>
        <p:nvSpPr>
          <p:cNvPr id="342" name="Google Shape;342;p64"/>
          <p:cNvSpPr txBox="1"/>
          <p:nvPr/>
        </p:nvSpPr>
        <p:spPr>
          <a:xfrm>
            <a:off x="209325" y="973950"/>
            <a:ext cx="8747400" cy="3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En Ingeniería de Software, se trata del proceso para definir y analizar los requerimientos técnicos para soportar procesos de negocio dentro de una organización.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El proceso de modelado requiere un consenso entre tomadores de decisiones tecnológicas, de negocio y hacia el usuario.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350" y="3063200"/>
            <a:ext cx="1704650" cy="17046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52999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/>
        </p:nvSpPr>
        <p:spPr>
          <a:xfrm>
            <a:off x="145775" y="177775"/>
            <a:ext cx="83439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Pregunta de entrevista: tipos de DB’s</a:t>
            </a:r>
            <a:endParaRPr sz="3000"/>
          </a:p>
        </p:txBody>
      </p:sp>
      <p:pic>
        <p:nvPicPr>
          <p:cNvPr id="350" name="Google Shape;3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00" y="910125"/>
            <a:ext cx="834390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125" y="2973300"/>
            <a:ext cx="1583750" cy="15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6"/>
          <p:cNvSpPr txBox="1"/>
          <p:nvPr/>
        </p:nvSpPr>
        <p:spPr>
          <a:xfrm>
            <a:off x="209325" y="209475"/>
            <a:ext cx="8672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y ecosistema</a:t>
            </a:r>
            <a:endParaRPr sz="3000"/>
          </a:p>
        </p:txBody>
      </p:sp>
      <p:pic>
        <p:nvPicPr>
          <p:cNvPr id="358" name="Google Shape;35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6"/>
          <p:cNvSpPr txBox="1"/>
          <p:nvPr/>
        </p:nvSpPr>
        <p:spPr>
          <a:xfrm>
            <a:off x="789900" y="1197025"/>
            <a:ext cx="7968900" cy="24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Además de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considerarse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navaja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suiza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de los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Lenguajes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Programación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tiene la ventaja de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co-existir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con una gran variedad de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herramientas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como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TensorFlow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NumPy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Anaconda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, entre otros.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Por último, de acuerdo a una encuesta de TIOBE, Python es el 2do lenguaje de programación más popular en el mundo y Stack Overflow lo cataloga como el 3ro.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/>
        </p:nvSpPr>
        <p:spPr>
          <a:xfrm>
            <a:off x="209325" y="209475"/>
            <a:ext cx="8672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Sistemas Operativos</a:t>
            </a:r>
            <a:endParaRPr sz="3000"/>
          </a:p>
        </p:txBody>
      </p:sp>
      <p:pic>
        <p:nvPicPr>
          <p:cNvPr id="365" name="Google Shape;3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7"/>
          <p:cNvSpPr txBox="1"/>
          <p:nvPr/>
        </p:nvSpPr>
        <p:spPr>
          <a:xfrm>
            <a:off x="463750" y="829875"/>
            <a:ext cx="8295000" cy="3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La “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operacionalización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” de nuestros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Agentes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Inteligentes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se realiza en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computadoras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orquestramos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en su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mayoría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de las ocasiones, desde la comodidad de la terminal.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Operaciones como ssh, git, grep, vi, regex, mkdir no son indispensables, pero ayudarán mucho a comprender lo que estamos haciendo “bajo el capó”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Tendremos una clase completa sobre Ciencia de Datos desde la terminal.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975" y="3467075"/>
            <a:ext cx="1834550" cy="13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/>
        </p:nvSpPr>
        <p:spPr>
          <a:xfrm>
            <a:off x="1500000" y="2136900"/>
            <a:ext cx="6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8"/>
          <p:cNvSpPr txBox="1"/>
          <p:nvPr/>
        </p:nvSpPr>
        <p:spPr>
          <a:xfrm>
            <a:off x="502950" y="2094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Warehousing/Big Data</a:t>
            </a:r>
            <a:endParaRPr sz="3000"/>
          </a:p>
        </p:txBody>
      </p:sp>
      <p:pic>
        <p:nvPicPr>
          <p:cNvPr id="373" name="Google Shape;3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8"/>
          <p:cNvSpPr txBox="1"/>
          <p:nvPr/>
        </p:nvSpPr>
        <p:spPr>
          <a:xfrm>
            <a:off x="789900" y="1197025"/>
            <a:ext cx="7968900" cy="3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Herramientas de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Data Caching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como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MapReduce/Apache Hadoop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Apache Spark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como herramienta de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para datos de larga escala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Apache Kafka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procesamiento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envío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 eventos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963" y="3802663"/>
            <a:ext cx="1919324" cy="6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875" y="3737425"/>
            <a:ext cx="1411645" cy="7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9725" y="3341797"/>
            <a:ext cx="1542126" cy="15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9"/>
          <p:cNvSpPr txBox="1"/>
          <p:nvPr/>
        </p:nvSpPr>
        <p:spPr>
          <a:xfrm>
            <a:off x="4605225" y="1375650"/>
            <a:ext cx="4201500" cy="23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Entrada, Transformación y Carga.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96986" cy="521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70920110832-01-mexico-quake-0920-exlarge-169.jpg" id="386" name="Google Shape;386;p69"/>
          <p:cNvPicPr preferRelativeResize="0"/>
          <p:nvPr/>
        </p:nvPicPr>
        <p:blipFill rotWithShape="1">
          <a:blip r:embed="rId6">
            <a:alphaModFix/>
          </a:blip>
          <a:srcRect b="0" l="24649" r="29483" t="0"/>
          <a:stretch/>
        </p:blipFill>
        <p:spPr>
          <a:xfrm>
            <a:off x="-104525" y="-52075"/>
            <a:ext cx="4263745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0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2x más datos YoY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92" name="Google Shape;3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225" y="681717"/>
            <a:ext cx="6541528" cy="415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1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Andrew Ng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399" name="Google Shape;39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675" y="914400"/>
            <a:ext cx="7286625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2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7 pasos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06" name="Google Shape;4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900" y="791592"/>
            <a:ext cx="4000205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3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13" name="Google Shape;4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7142"/>
            <a:ext cx="8839200" cy="374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4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20" name="Google Shape;4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5792"/>
            <a:ext cx="8839197" cy="38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5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27" name="Google Shape;42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1000117"/>
            <a:ext cx="76390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6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34" name="Google Shape;4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114" y="681725"/>
            <a:ext cx="5315776" cy="417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7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proceso tradicional de BI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41" name="Google Shape;4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088" y="749092"/>
            <a:ext cx="5523833" cy="41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2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77" name="Google Shape;1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2"/>
          <p:cNvSpPr txBox="1"/>
          <p:nvPr/>
        </p:nvSpPr>
        <p:spPr>
          <a:xfrm>
            <a:off x="502950" y="948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Empezaremos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estudiando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presentación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Wrangling</a:t>
            </a:r>
            <a:r>
              <a:rPr b="1" lang="en" sz="18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donde haremos una vista de ave sobre tópicos  importantes acerca del proceso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Ingeniería de Datos</a:t>
            </a:r>
            <a:r>
              <a:rPr b="1" lang="en" sz="1800">
                <a:solidFill>
                  <a:srgbClr val="E8E7E3"/>
                </a:solidFill>
              </a:rPr>
              <a:t>📊💜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Después, haremos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, el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Exámen de prueba para Data Engineer de Google Cloud Platform</a:t>
            </a:r>
            <a:r>
              <a:rPr b="1" lang="en" sz="1800">
                <a:solidFill>
                  <a:srgbClr val="E8E7E3"/>
                </a:solidFill>
              </a:rPr>
              <a:t>📊💜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fortalecer nuestras habilidades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cómputo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la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nube</a:t>
            </a:r>
            <a:r>
              <a:rPr b="1" lang="en" sz="1800">
                <a:solidFill>
                  <a:srgbClr val="E8E7E3"/>
                </a:solidFill>
              </a:rPr>
              <a:t>🤖💜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daremos un breve espacio para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8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olvídate de las etiquetas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48" name="Google Shape;4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756192"/>
            <a:ext cx="8743950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9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olvídate de las etiquetas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55" name="Google Shape;4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117"/>
            <a:ext cx="76200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0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ML way!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62" name="Google Shape;46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475" y="681717"/>
            <a:ext cx="5333048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1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olvídate de las etiquetas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69" name="Google Shape;46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075" y="681717"/>
            <a:ext cx="4825859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2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7 pasos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76" name="Google Shape;47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563" y="848292"/>
            <a:ext cx="3896875" cy="41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3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7 pasos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83" name="Google Shape;48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88" y="681717"/>
            <a:ext cx="3972229" cy="415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199" y="1279001"/>
            <a:ext cx="4109100" cy="25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4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BigQuery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91" name="Google Shape;4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450" y="1366774"/>
            <a:ext cx="6245100" cy="2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5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proceso gradual de cambio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498" name="Google Shape;49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117"/>
            <a:ext cx="8839198" cy="357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6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data lakes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05" name="Google Shape;50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938" y="649917"/>
            <a:ext cx="4402125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7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ETL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12" name="Google Shape;51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375" y="770367"/>
            <a:ext cx="6033261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6:40 - 8:00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Presentación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Data Wrangling.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 PM BREAK.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8:15 - 9:20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Exámen de práctica en GCP.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43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85" name="Google Shape;1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5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8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ETL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19" name="Google Shape;51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75" y="864350"/>
            <a:ext cx="4779525" cy="26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9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7 pasos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26" name="Google Shape;52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913" y="749117"/>
            <a:ext cx="4180180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0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Uso de DataWarehouse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33" name="Google Shape;5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100" y="720767"/>
            <a:ext cx="5731790" cy="41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fortalece tu proceso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40" name="Google Shape;54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7780"/>
            <a:ext cx="8839202" cy="300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MVPs!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47" name="Google Shape;5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6325"/>
            <a:ext cx="3669900" cy="11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450" y="835062"/>
            <a:ext cx="4688200" cy="347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3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7 pasos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55" name="Google Shape;55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300" y="681717"/>
            <a:ext cx="4147404" cy="415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4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construye prototipos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62" name="Google Shape;56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63" y="727842"/>
            <a:ext cx="5918883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5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TensorFlow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69" name="Google Shape;56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338" y="681717"/>
            <a:ext cx="4001325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6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7 pasos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76" name="Google Shape;57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450" y="727842"/>
            <a:ext cx="4117106" cy="415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7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83" name="Google Shape;58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563" y="1570248"/>
            <a:ext cx="6060876" cy="20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IV: Data Wrangling.</a:t>
            </a:r>
            <a:endParaRPr b="1"/>
          </a:p>
        </p:txBody>
      </p:sp>
      <p:pic>
        <p:nvPicPr>
          <p:cNvPr id="192" name="Google Shape;1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8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datos: 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90" name="Google Shape;59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700" y="727842"/>
            <a:ext cx="4112602" cy="415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9"/>
          <p:cNvSpPr txBox="1"/>
          <p:nvPr>
            <p:ph idx="4294967295"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1848"/>
                </a:solidFill>
              </a:rPr>
              <a:t>Estrategia de datos</a:t>
            </a:r>
            <a:endParaRPr>
              <a:solidFill>
                <a:srgbClr val="441848"/>
              </a:solidFill>
            </a:endParaRPr>
          </a:p>
        </p:txBody>
      </p:sp>
      <p:pic>
        <p:nvPicPr>
          <p:cNvPr id="597" name="Google Shape;59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38" y="943512"/>
            <a:ext cx="3885874" cy="27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175" y="1498237"/>
            <a:ext cx="4779825" cy="16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100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06" name="Google Shape;60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611" name="Google Shape;61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01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3" name="Google Shape;613;p101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4" name="Google Shape;61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02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02"/>
          <p:cNvSpPr txBox="1"/>
          <p:nvPr/>
        </p:nvSpPr>
        <p:spPr>
          <a:xfrm>
            <a:off x="1500000" y="1806050"/>
            <a:ext cx="61440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Actividad: Sapere Aude en Python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624" name="Google Shape;62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3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la Ingeniería de Datos.</a:t>
            </a:r>
            <a:endParaRPr b="1"/>
          </a:p>
        </p:txBody>
      </p:sp>
      <p:pic>
        <p:nvPicPr>
          <p:cNvPr id="632" name="Google Shape;63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IV: Data Wrangling.</a:t>
            </a:r>
            <a:endParaRPr b="1"/>
          </a:p>
        </p:txBody>
      </p:sp>
      <p:pic>
        <p:nvPicPr>
          <p:cNvPr id="640" name="Google Shape;64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Data Wrangling</a:t>
            </a:r>
            <a:endParaRPr sz="2700"/>
          </a:p>
        </p:txBody>
      </p:sp>
      <p:pic>
        <p:nvPicPr>
          <p:cNvPr id="200" name="Google Shape;2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5"/>
          <p:cNvSpPr txBox="1"/>
          <p:nvPr/>
        </p:nvSpPr>
        <p:spPr>
          <a:xfrm>
            <a:off x="522550" y="1506725"/>
            <a:ext cx="3385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Descubrimiento.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Estructura.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Limpieza.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Enriquecimiento.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Validación.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Publicación.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800" y="1271351"/>
            <a:ext cx="5402051" cy="26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325" y="530346"/>
            <a:ext cx="1217500" cy="92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Obtención de datos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con Python</a:t>
            </a:r>
            <a:endParaRPr sz="2700"/>
          </a:p>
        </p:txBody>
      </p:sp>
      <p:pic>
        <p:nvPicPr>
          <p:cNvPr id="209" name="Google Shape;2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6"/>
          <p:cNvSpPr txBox="1"/>
          <p:nvPr/>
        </p:nvSpPr>
        <p:spPr>
          <a:xfrm>
            <a:off x="522550" y="1506725"/>
            <a:ext cx="3385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Descubrimiento.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Estructura.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Limpieza.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Enriquecimiento.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Validación.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Publicación.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200" y="905438"/>
            <a:ext cx="5224450" cy="3652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ciclo de vida (iterativo) de los datos</a:t>
            </a:r>
            <a:endParaRPr sz="2700"/>
          </a:p>
        </p:txBody>
      </p:sp>
      <p:pic>
        <p:nvPicPr>
          <p:cNvPr id="217" name="Google Shape;2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00" y="1630875"/>
            <a:ext cx="8312501" cy="18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